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3" r:id="rId6"/>
    <p:sldId id="264" r:id="rId7"/>
    <p:sldId id="267" r:id="rId8"/>
    <p:sldId id="268" r:id="rId9"/>
    <p:sldId id="269" r:id="rId10"/>
    <p:sldId id="272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9E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42D9C-1C66-6DF6-7117-2944118489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08ACB4-51BE-296E-298E-36F7CE24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CF600-387C-8827-0D3B-2B1A189F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7964E-6218-C3A0-F763-03EF89C28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98F17-34A8-6945-2E62-C82C48096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937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F3D23-52D8-EC77-0987-3127CBC82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3DF90A-63D4-EBBC-73B0-CB30FE7846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BDA0B-35D6-DD09-E46D-1501CEB32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16D39-CFDF-A751-E297-320ED91CD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AE3DC-5A27-1DEA-EE07-991D2946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09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1EECC0-7FBD-64C6-F535-E8A1A3C070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BB238C-9110-D888-BF07-AAF91BFC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D3B7C-1CC0-E91F-1795-89E8BD8DC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119EA-096A-F43C-D06D-9BA9065D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8D46CF-C715-8ECB-3A5E-4871378C3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95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5E863-A3B1-F548-3919-C10D1DB95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7CCB1-B0A4-5769-03FB-5A001E861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AB1A6-5D93-7929-2C1D-B5F79EF8D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91633-8338-B05D-49CA-3042615CA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EE642-5914-BB0A-41A0-44CA4C4DE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26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D7541-D7C8-6028-DC68-6190BF750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B9DD4-F8B0-C4E2-1296-D8C97007C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2E8F4-51F4-2A37-1079-951DBB842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59DE7-B4E1-CBB1-4599-5145E4247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96ED1-2ABB-32F2-894D-2F37DD824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530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B265D-8A49-EB38-FE19-96E85129A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51242-262F-81C5-6749-B877020BB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1174C-272D-2A59-7A1B-CDC680EC34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EB23DD-AA14-4205-73C1-40292472C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EBC928-ADD0-F1DB-B4AE-8E9041994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38C489-704A-E9B5-E05A-EF068897C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533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6A327-1C0E-9F24-981B-DD1A3DD60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F3F54-0686-A4CC-36CD-9F0442AB3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C71ED-89AE-B43A-0233-F5814584FF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C0228F-68A6-675D-1567-F676BDE4EB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DD39E-568C-31B8-167E-8B8837A564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985416-5931-524B-7FBA-C70796767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909948-BC5F-C5FF-1B98-1522057CF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0FF3C0-C92E-B142-4AD4-1C5003738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392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10FCB-98AF-956C-B8D8-F89F0E66B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E33F27-B6EF-0034-2F39-976C49385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C51011-DF1F-5839-EA3B-9830CA991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A2567-C97F-5115-9F14-32E9513CF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83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EC0E82-BB6A-CA63-B5A8-2C6A86277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F941C8-918A-E3CB-75EC-EF74B3193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CC204-AA62-D21E-5508-F4397DF89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731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B2EFB-01A4-649F-FAC9-565E635BE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17C5F-0B46-31C1-8B2A-39DDF0AD8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BE3C5B-3B52-8754-FEB6-4EA95D701C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27D6F-F89D-1EFF-976D-1B6BC3F9B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F7AA0D-D57D-CE06-0568-3558BBECA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D398F-FB55-8500-9587-BCCE3C133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721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E7A77-4160-386B-1D12-EDAE9F137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A9B23B-CB56-6E33-02C2-CBFC843F69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E1ECF-6D0F-7113-CFED-A2E9C52BB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9F4965-6934-AEB6-8A1F-99A52171C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D65A9-B1D8-56BE-2785-AD193E8DC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F5B50C-1D68-8064-EA54-508F3F830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468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935D7E-688E-590F-D4D5-AF4B54C2D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57F92-CA79-71C8-CAA3-697836BDD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9EB87-FB61-7C5B-7EFB-657ABACD45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F3DFC5-2BDF-454A-B2E0-1D1946D3C792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21C2A-1D60-271A-7C99-2BBD173402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C45F-9CB1-8FB1-CEF1-90E7EF32A3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8441EF-9F0A-4E3C-AADC-1AE349ECB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99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Video 9" title="Flowing stream of water">
            <a:hlinkClick r:id="" action="ppaction://media"/>
            <a:extLst>
              <a:ext uri="{FF2B5EF4-FFF2-40B4-BE49-F238E27FC236}">
                <a16:creationId xmlns:a16="http://schemas.microsoft.com/office/drawing/2014/main" id="{EEF20ABB-16AF-B0F4-F134-30CEEAF271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712347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26307346-37E2-A207-F8D9-B832FBCBCFB8}"/>
              </a:ext>
            </a:extLst>
          </p:cNvPr>
          <p:cNvSpPr/>
          <p:nvPr/>
        </p:nvSpPr>
        <p:spPr>
          <a:xfrm>
            <a:off x="3200400" y="1746402"/>
            <a:ext cx="5324167" cy="229789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gradFill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WATER QUALITY MOINTORING SYSTEM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0E2CC4-D58E-887F-B415-1CD1C2943C5B}"/>
              </a:ext>
            </a:extLst>
          </p:cNvPr>
          <p:cNvSpPr txBox="1"/>
          <p:nvPr/>
        </p:nvSpPr>
        <p:spPr>
          <a:xfrm>
            <a:off x="-30480" y="5592578"/>
            <a:ext cx="33761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23-NTU-CS-1083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23-NTU-CS-1050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23-NTU-CS-1041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F8071AA-5C3D-815E-4CE0-A32576DAB8FE}"/>
              </a:ext>
            </a:extLst>
          </p:cNvPr>
          <p:cNvSpPr txBox="1"/>
          <p:nvPr/>
        </p:nvSpPr>
        <p:spPr>
          <a:xfrm>
            <a:off x="3878825" y="4317332"/>
            <a:ext cx="3967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EMBEDDED &amp; IOT  PROJECT</a:t>
            </a:r>
          </a:p>
        </p:txBody>
      </p:sp>
    </p:spTree>
    <p:extLst>
      <p:ext uri="{BB962C8B-B14F-4D97-AF65-F5344CB8AC3E}">
        <p14:creationId xmlns:p14="http://schemas.microsoft.com/office/powerpoint/2010/main" val="225463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A45686-627E-A9D4-DDAB-34A141915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B0C8599C-D401-9B15-777F-E1ECF9E21731}"/>
              </a:ext>
            </a:extLst>
          </p:cNvPr>
          <p:cNvSpPr/>
          <p:nvPr/>
        </p:nvSpPr>
        <p:spPr>
          <a:xfrm>
            <a:off x="7294041" y="618547"/>
            <a:ext cx="4925962" cy="4748981"/>
          </a:xfrm>
          <a:prstGeom prst="flowChartConnector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80745862-88B6-6FDE-68EF-7FDE605F0AD8}"/>
              </a:ext>
            </a:extLst>
          </p:cNvPr>
          <p:cNvSpPr/>
          <p:nvPr/>
        </p:nvSpPr>
        <p:spPr>
          <a:xfrm>
            <a:off x="5765523" y="709011"/>
            <a:ext cx="4925962" cy="4748981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BA7AFB79-349C-7D9A-B042-BFDBF377E3DB}"/>
              </a:ext>
            </a:extLst>
          </p:cNvPr>
          <p:cNvSpPr/>
          <p:nvPr/>
        </p:nvSpPr>
        <p:spPr>
          <a:xfrm>
            <a:off x="3713996" y="618547"/>
            <a:ext cx="4925962" cy="4748981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180FD797-37FC-C7AC-22D8-966629FF27E9}"/>
              </a:ext>
            </a:extLst>
          </p:cNvPr>
          <p:cNvSpPr/>
          <p:nvPr/>
        </p:nvSpPr>
        <p:spPr>
          <a:xfrm>
            <a:off x="2249851" y="590438"/>
            <a:ext cx="4925962" cy="4748981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A09DB570-B92D-77D9-CB0A-775F293ED543}"/>
              </a:ext>
            </a:extLst>
          </p:cNvPr>
          <p:cNvSpPr/>
          <p:nvPr/>
        </p:nvSpPr>
        <p:spPr>
          <a:xfrm>
            <a:off x="-129365" y="528084"/>
            <a:ext cx="4925962" cy="4748981"/>
          </a:xfrm>
          <a:prstGeom prst="flowChartConnector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C36ADF-A083-FA3F-E7A6-256947D60F57}"/>
              </a:ext>
            </a:extLst>
          </p:cNvPr>
          <p:cNvSpPr txBox="1"/>
          <p:nvPr/>
        </p:nvSpPr>
        <p:spPr>
          <a:xfrm>
            <a:off x="7189391" y="2424074"/>
            <a:ext cx="1265972" cy="659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TDS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3864F4-0D87-793F-455A-F93BD3D82085}"/>
              </a:ext>
            </a:extLst>
          </p:cNvPr>
          <p:cNvSpPr txBox="1"/>
          <p:nvPr/>
        </p:nvSpPr>
        <p:spPr>
          <a:xfrm>
            <a:off x="8585241" y="2515655"/>
            <a:ext cx="1833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>Turbidity</a:t>
            </a:r>
            <a:endParaRPr lang="en-US" sz="28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60EA13-4AC0-B7ED-E98F-D9FAC08078B9}"/>
              </a:ext>
            </a:extLst>
          </p:cNvPr>
          <p:cNvSpPr txBox="1"/>
          <p:nvPr/>
        </p:nvSpPr>
        <p:spPr>
          <a:xfrm>
            <a:off x="10550727" y="2577210"/>
            <a:ext cx="1337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Temp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EA5B60-C657-9A90-C1E8-99B7E9AA288E}"/>
              </a:ext>
            </a:extLst>
          </p:cNvPr>
          <p:cNvSpPr txBox="1"/>
          <p:nvPr/>
        </p:nvSpPr>
        <p:spPr>
          <a:xfrm>
            <a:off x="980733" y="2196056"/>
            <a:ext cx="3150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0DC535-A451-0B11-F285-073B7B4A04C1}"/>
              </a:ext>
            </a:extLst>
          </p:cNvPr>
          <p:cNvSpPr txBox="1"/>
          <p:nvPr/>
        </p:nvSpPr>
        <p:spPr>
          <a:xfrm>
            <a:off x="4704417" y="2375615"/>
            <a:ext cx="2553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1146124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32D220-018A-675F-A2D2-793D482DD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29BEE257-1FE1-5FD8-9DA2-C20D6D5E16AB}"/>
              </a:ext>
            </a:extLst>
          </p:cNvPr>
          <p:cNvSpPr/>
          <p:nvPr/>
        </p:nvSpPr>
        <p:spPr>
          <a:xfrm>
            <a:off x="7294041" y="618547"/>
            <a:ext cx="4925962" cy="4748981"/>
          </a:xfrm>
          <a:prstGeom prst="flowChartConnector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9ABD7DF9-ACFC-FEE2-2E71-9FFA02EFE8C0}"/>
              </a:ext>
            </a:extLst>
          </p:cNvPr>
          <p:cNvSpPr/>
          <p:nvPr/>
        </p:nvSpPr>
        <p:spPr>
          <a:xfrm>
            <a:off x="7266038" y="709011"/>
            <a:ext cx="4925962" cy="4748981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65D9558B-6955-5117-CBDC-5CBEFD70DF78}"/>
              </a:ext>
            </a:extLst>
          </p:cNvPr>
          <p:cNvSpPr/>
          <p:nvPr/>
        </p:nvSpPr>
        <p:spPr>
          <a:xfrm>
            <a:off x="7266038" y="618547"/>
            <a:ext cx="4925962" cy="4748981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B41363B3-02D9-DB47-4404-294B3CF34A86}"/>
              </a:ext>
            </a:extLst>
          </p:cNvPr>
          <p:cNvSpPr/>
          <p:nvPr/>
        </p:nvSpPr>
        <p:spPr>
          <a:xfrm>
            <a:off x="7266038" y="590438"/>
            <a:ext cx="4925962" cy="4748981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E6A402C7-788E-A649-8A38-C44DDF45E813}"/>
              </a:ext>
            </a:extLst>
          </p:cNvPr>
          <p:cNvSpPr/>
          <p:nvPr/>
        </p:nvSpPr>
        <p:spPr>
          <a:xfrm>
            <a:off x="7266038" y="528084"/>
            <a:ext cx="4925962" cy="4748981"/>
          </a:xfrm>
          <a:prstGeom prst="flowChartConnector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F6197-AFA6-235E-4BC0-5ABE65A97184}"/>
              </a:ext>
            </a:extLst>
          </p:cNvPr>
          <p:cNvSpPr txBox="1"/>
          <p:nvPr/>
        </p:nvSpPr>
        <p:spPr>
          <a:xfrm>
            <a:off x="8377871" y="1859340"/>
            <a:ext cx="31504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Problem Statement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CA2045-261B-D228-CBEE-66E641E692E1}"/>
              </a:ext>
            </a:extLst>
          </p:cNvPr>
          <p:cNvSpPr txBox="1"/>
          <p:nvPr/>
        </p:nvSpPr>
        <p:spPr>
          <a:xfrm>
            <a:off x="663678" y="1960116"/>
            <a:ext cx="642687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Sudden changes in water quality parameters such as high TDS, increased turbidity, or abnormal temperature often go undetected due to the absence of real-time monitoring systems.</a:t>
            </a:r>
          </a:p>
        </p:txBody>
      </p:sp>
    </p:spTree>
    <p:extLst>
      <p:ext uri="{BB962C8B-B14F-4D97-AF65-F5344CB8AC3E}">
        <p14:creationId xmlns:p14="http://schemas.microsoft.com/office/powerpoint/2010/main" val="2684362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FF0524-80B7-6796-2212-70F8A6DF70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27E3B623-7B29-8826-8075-92808C1B9037}"/>
              </a:ext>
            </a:extLst>
          </p:cNvPr>
          <p:cNvSpPr/>
          <p:nvPr/>
        </p:nvSpPr>
        <p:spPr>
          <a:xfrm>
            <a:off x="0" y="618547"/>
            <a:ext cx="4925962" cy="4748981"/>
          </a:xfrm>
          <a:prstGeom prst="flowChartConnector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51121641-C790-A057-6E5D-5C3162831AC2}"/>
              </a:ext>
            </a:extLst>
          </p:cNvPr>
          <p:cNvSpPr/>
          <p:nvPr/>
        </p:nvSpPr>
        <p:spPr>
          <a:xfrm>
            <a:off x="0" y="709011"/>
            <a:ext cx="4925962" cy="4748981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30D210D4-74E1-90A5-9024-27C36DAB6FA4}"/>
              </a:ext>
            </a:extLst>
          </p:cNvPr>
          <p:cNvSpPr/>
          <p:nvPr/>
        </p:nvSpPr>
        <p:spPr>
          <a:xfrm>
            <a:off x="0" y="709011"/>
            <a:ext cx="4925962" cy="4748981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88601E7E-FC66-4BF3-8F06-45A169AE6432}"/>
              </a:ext>
            </a:extLst>
          </p:cNvPr>
          <p:cNvSpPr/>
          <p:nvPr/>
        </p:nvSpPr>
        <p:spPr>
          <a:xfrm>
            <a:off x="0" y="663779"/>
            <a:ext cx="4925962" cy="4748981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B7B802-1F12-E8FD-73CA-B1CDA989C65D}"/>
              </a:ext>
            </a:extLst>
          </p:cNvPr>
          <p:cNvSpPr txBox="1"/>
          <p:nvPr/>
        </p:nvSpPr>
        <p:spPr>
          <a:xfrm>
            <a:off x="1186031" y="2508466"/>
            <a:ext cx="2553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Objective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55E6F2-4126-5325-2497-A523C0D64A4D}"/>
              </a:ext>
            </a:extLst>
          </p:cNvPr>
          <p:cNvSpPr txBox="1"/>
          <p:nvPr/>
        </p:nvSpPr>
        <p:spPr>
          <a:xfrm>
            <a:off x="5560450" y="2261536"/>
            <a:ext cx="561764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gradFill flip="none" rotWithShape="1">
                  <a:gsLst>
                    <a:gs pos="6300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10800000" scaled="1"/>
                  <a:tileRect/>
                </a:gradFill>
                <a:effectLst>
                  <a:glow rad="1905000">
                    <a:schemeClr val="accent1">
                      <a:alpha val="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To process sensor data using the ESP32 microcontroller.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gradFill flip="none" rotWithShape="1">
                  <a:gsLst>
                    <a:gs pos="6300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10800000" scaled="1"/>
                  <a:tileRect/>
                </a:gradFill>
                <a:effectLst>
                  <a:glow rad="1905000">
                    <a:schemeClr val="accent1">
                      <a:alpha val="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To alert users when water quality exceeds safe limits.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gradFill flip="none" rotWithShape="1">
                  <a:gsLst>
                    <a:gs pos="6300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10800000" scaled="1"/>
                  <a:tileRect/>
                </a:gradFill>
                <a:effectLst>
                  <a:glow rad="1905000">
                    <a:schemeClr val="accent1">
                      <a:alpha val="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To monitor water quality parameters in real time.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gradFill flip="none" rotWithShape="1">
                  <a:gsLst>
                    <a:gs pos="6300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10800000" scaled="1"/>
                  <a:tileRect/>
                </a:gradFill>
                <a:effectLst>
                  <a:glow rad="1905000">
                    <a:schemeClr val="accent1">
                      <a:alpha val="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To display readings locally and send data to the cloud.</a:t>
            </a:r>
          </a:p>
        </p:txBody>
      </p:sp>
    </p:spTree>
    <p:extLst>
      <p:ext uri="{BB962C8B-B14F-4D97-AF65-F5344CB8AC3E}">
        <p14:creationId xmlns:p14="http://schemas.microsoft.com/office/powerpoint/2010/main" val="1654105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DBEF4B-7A94-F4E6-6337-5B3CE32428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20027DEC-4692-8812-E072-39F51DD94742}"/>
              </a:ext>
            </a:extLst>
          </p:cNvPr>
          <p:cNvSpPr/>
          <p:nvPr/>
        </p:nvSpPr>
        <p:spPr>
          <a:xfrm>
            <a:off x="7318552" y="709010"/>
            <a:ext cx="4925962" cy="4748981"/>
          </a:xfrm>
          <a:prstGeom prst="flowChartConnector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79B94696-65AE-DAD9-FCEF-FF8768FF2CFD}"/>
              </a:ext>
            </a:extLst>
          </p:cNvPr>
          <p:cNvSpPr/>
          <p:nvPr/>
        </p:nvSpPr>
        <p:spPr>
          <a:xfrm>
            <a:off x="7266038" y="709011"/>
            <a:ext cx="4925962" cy="4748981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472862ED-D566-8C18-50CA-C9DA8093E06D}"/>
              </a:ext>
            </a:extLst>
          </p:cNvPr>
          <p:cNvSpPr/>
          <p:nvPr/>
        </p:nvSpPr>
        <p:spPr>
          <a:xfrm>
            <a:off x="7266038" y="618547"/>
            <a:ext cx="4925962" cy="4748981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E521E39A-E09A-DF42-AE37-50C1C4957266}"/>
              </a:ext>
            </a:extLst>
          </p:cNvPr>
          <p:cNvSpPr/>
          <p:nvPr/>
        </p:nvSpPr>
        <p:spPr>
          <a:xfrm>
            <a:off x="7266038" y="590438"/>
            <a:ext cx="4925962" cy="4748981"/>
          </a:xfrm>
          <a:prstGeom prst="flowChartConnector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C3B86732-BEB6-F4D8-4729-78730C0A117B}"/>
              </a:ext>
            </a:extLst>
          </p:cNvPr>
          <p:cNvSpPr/>
          <p:nvPr/>
        </p:nvSpPr>
        <p:spPr>
          <a:xfrm>
            <a:off x="7266038" y="590437"/>
            <a:ext cx="4925962" cy="4748981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89165A-C9A3-28E9-F9AA-C7DA0D58DFED}"/>
              </a:ext>
            </a:extLst>
          </p:cNvPr>
          <p:cNvSpPr txBox="1"/>
          <p:nvPr/>
        </p:nvSpPr>
        <p:spPr>
          <a:xfrm>
            <a:off x="8182704" y="1469543"/>
            <a:ext cx="350129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1"/>
                </a:solidFill>
              </a:rPr>
              <a:t>         TDS </a:t>
            </a:r>
          </a:p>
          <a:p>
            <a:r>
              <a:rPr lang="en-US" sz="4400" b="1" dirty="0">
                <a:solidFill>
                  <a:schemeClr val="accent1"/>
                </a:solidFill>
              </a:rPr>
              <a:t>(Total Dissolved Solids)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569863-4743-5C75-68B2-E75A31115532}"/>
              </a:ext>
            </a:extLst>
          </p:cNvPr>
          <p:cNvSpPr txBox="1"/>
          <p:nvPr/>
        </p:nvSpPr>
        <p:spPr>
          <a:xfrm>
            <a:off x="102494" y="2184869"/>
            <a:ext cx="620169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</a:rPr>
              <a:t>TDS measures the concentration of dissolved salts and minerals in water.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</a:rPr>
              <a:t>It indicates the overall purity and suitability of water for use.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</a:rPr>
              <a:t>High TDS levels can affect water taste and may be unsafe for consumption.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</a:rPr>
              <a:t>TDS is measured in parts per million (ppm).</a:t>
            </a:r>
          </a:p>
        </p:txBody>
      </p:sp>
    </p:spTree>
    <p:extLst>
      <p:ext uri="{BB962C8B-B14F-4D97-AF65-F5344CB8AC3E}">
        <p14:creationId xmlns:p14="http://schemas.microsoft.com/office/powerpoint/2010/main" val="2336462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682C53-0207-9322-C36B-F049B4CCF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DDBF7A03-B32A-768D-0098-0FA6D425E477}"/>
              </a:ext>
            </a:extLst>
          </p:cNvPr>
          <p:cNvSpPr/>
          <p:nvPr/>
        </p:nvSpPr>
        <p:spPr>
          <a:xfrm>
            <a:off x="0" y="618547"/>
            <a:ext cx="4925962" cy="4748981"/>
          </a:xfrm>
          <a:prstGeom prst="flowChartConnector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3B576E0C-5726-BFF1-621F-17A753FD9235}"/>
              </a:ext>
            </a:extLst>
          </p:cNvPr>
          <p:cNvSpPr/>
          <p:nvPr/>
        </p:nvSpPr>
        <p:spPr>
          <a:xfrm>
            <a:off x="0" y="709011"/>
            <a:ext cx="4925962" cy="4748981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6F62AFED-3218-3505-C84C-B4038D780669}"/>
              </a:ext>
            </a:extLst>
          </p:cNvPr>
          <p:cNvSpPr/>
          <p:nvPr/>
        </p:nvSpPr>
        <p:spPr>
          <a:xfrm>
            <a:off x="0" y="618547"/>
            <a:ext cx="4925962" cy="4748981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7EBD7439-8A54-60FF-B3DB-8FE1B8E83730}"/>
              </a:ext>
            </a:extLst>
          </p:cNvPr>
          <p:cNvSpPr/>
          <p:nvPr/>
        </p:nvSpPr>
        <p:spPr>
          <a:xfrm>
            <a:off x="0" y="590438"/>
            <a:ext cx="4925962" cy="4748981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92DA9B3E-B45A-9957-F9D1-3C5CDC657C1B}"/>
              </a:ext>
            </a:extLst>
          </p:cNvPr>
          <p:cNvSpPr/>
          <p:nvPr/>
        </p:nvSpPr>
        <p:spPr>
          <a:xfrm>
            <a:off x="-129365" y="528084"/>
            <a:ext cx="4925962" cy="4748981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9DD73F-B11D-DEF4-F3C1-FFD11F7F0BEB}"/>
              </a:ext>
            </a:extLst>
          </p:cNvPr>
          <p:cNvSpPr txBox="1"/>
          <p:nvPr/>
        </p:nvSpPr>
        <p:spPr>
          <a:xfrm>
            <a:off x="5762171" y="1856601"/>
            <a:ext cx="6110515" cy="452431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b="1" dirty="0">
                <a:gradFill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50800" algn="ctr" rotWithShape="0">
                    <a:srgbClr val="000000">
                      <a:alpha val="43137"/>
                    </a:srgbClr>
                  </a:outerShdw>
                </a:effectLst>
              </a:rPr>
              <a:t>Turbidity shows how cloudy water is due to suspended particles.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b="1" dirty="0">
                <a:gradFill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50800" algn="ctr" rotWithShape="0">
                    <a:srgbClr val="000000">
                      <a:alpha val="43137"/>
                    </a:srgbClr>
                  </a:outerShdw>
                </a:effectLst>
              </a:rPr>
              <a:t>High turbidity blocks light and indicates polluted water.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b="1" dirty="0">
                <a:gradFill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50800" algn="ctr" rotWithShape="0">
                    <a:srgbClr val="000000">
                      <a:alpha val="43137"/>
                    </a:srgbClr>
                  </a:outerShdw>
                </a:effectLst>
              </a:rPr>
              <a:t>It is measured in NTU </a:t>
            </a:r>
            <a:r>
              <a:rPr lang="en-US" sz="3200" b="1" dirty="0">
                <a:solidFill>
                  <a:schemeClr val="accent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50800" algn="ctr" rotWithShape="0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3200" b="1" dirty="0">
                <a:solidFill>
                  <a:schemeClr val="accent1"/>
                </a:solidFill>
              </a:rPr>
              <a:t>Nephelometric Turbidity Units)</a:t>
            </a:r>
            <a:r>
              <a:rPr lang="en-US" sz="3200" b="1" dirty="0">
                <a:gradFill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50800" algn="ctr" rotWithShape="0">
                    <a:srgbClr val="000000">
                      <a:alpha val="43137"/>
                    </a:srgbClr>
                  </a:outerShdw>
                </a:effectLst>
              </a:rPr>
              <a:t>using a turbidity sensor to assess water quality</a:t>
            </a:r>
            <a:r>
              <a:rPr lang="en-US" sz="3200" b="1" dirty="0">
                <a:gradFill>
                  <a:gsLst>
                    <a:gs pos="3400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>
                  <a:outerShdw blurRad="50800" dist="50800" algn="ctr" rotWithShape="0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397DC24-3C30-8740-E851-32B81675999C}"/>
              </a:ext>
            </a:extLst>
          </p:cNvPr>
          <p:cNvSpPr txBox="1"/>
          <p:nvPr/>
        </p:nvSpPr>
        <p:spPr>
          <a:xfrm>
            <a:off x="1204686" y="2235200"/>
            <a:ext cx="25690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Turbidity</a:t>
            </a:r>
          </a:p>
        </p:txBody>
      </p:sp>
    </p:spTree>
    <p:extLst>
      <p:ext uri="{BB962C8B-B14F-4D97-AF65-F5344CB8AC3E}">
        <p14:creationId xmlns:p14="http://schemas.microsoft.com/office/powerpoint/2010/main" val="4133015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CF8128-4056-37C5-B96E-57BB0116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0F315FD3-9257-E14D-8508-C71D45C8930E}"/>
              </a:ext>
            </a:extLst>
          </p:cNvPr>
          <p:cNvSpPr/>
          <p:nvPr/>
        </p:nvSpPr>
        <p:spPr>
          <a:xfrm>
            <a:off x="7294041" y="618547"/>
            <a:ext cx="4925962" cy="4748981"/>
          </a:xfrm>
          <a:prstGeom prst="flowChartConnector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AC4B542A-1296-EBF1-80DC-315768E893C6}"/>
              </a:ext>
            </a:extLst>
          </p:cNvPr>
          <p:cNvSpPr/>
          <p:nvPr/>
        </p:nvSpPr>
        <p:spPr>
          <a:xfrm>
            <a:off x="7294041" y="709011"/>
            <a:ext cx="4925962" cy="4748981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62773E0A-AF5D-0FFD-441D-1F50A1C69E7F}"/>
              </a:ext>
            </a:extLst>
          </p:cNvPr>
          <p:cNvSpPr/>
          <p:nvPr/>
        </p:nvSpPr>
        <p:spPr>
          <a:xfrm>
            <a:off x="7294041" y="618547"/>
            <a:ext cx="4925962" cy="4748981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E27F119A-3362-C622-948E-6BE4D88C736D}"/>
              </a:ext>
            </a:extLst>
          </p:cNvPr>
          <p:cNvSpPr/>
          <p:nvPr/>
        </p:nvSpPr>
        <p:spPr>
          <a:xfrm>
            <a:off x="7294041" y="590438"/>
            <a:ext cx="4925962" cy="4748981"/>
          </a:xfrm>
          <a:prstGeom prst="flowChartConnector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E7514B66-D977-65F4-9376-FF4B215502D6}"/>
              </a:ext>
            </a:extLst>
          </p:cNvPr>
          <p:cNvSpPr/>
          <p:nvPr/>
        </p:nvSpPr>
        <p:spPr>
          <a:xfrm>
            <a:off x="7294041" y="528084"/>
            <a:ext cx="4925962" cy="4748981"/>
          </a:xfrm>
          <a:prstGeom prst="flowChartConnector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F4ABD4-685C-CBEF-C5A5-434EE20E2DB6}"/>
              </a:ext>
            </a:extLst>
          </p:cNvPr>
          <p:cNvSpPr txBox="1"/>
          <p:nvPr/>
        </p:nvSpPr>
        <p:spPr>
          <a:xfrm>
            <a:off x="8347586" y="2492477"/>
            <a:ext cx="35543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accent1"/>
                </a:solidFill>
              </a:rPr>
              <a:t>Temperature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6DCCD4-AFE0-8E00-3255-0F36B17FDCC5}"/>
              </a:ext>
            </a:extLst>
          </p:cNvPr>
          <p:cNvSpPr txBox="1"/>
          <p:nvPr/>
        </p:nvSpPr>
        <p:spPr>
          <a:xfrm>
            <a:off x="290052" y="2148753"/>
            <a:ext cx="65777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002060"/>
                </a:solidFill>
              </a:rPr>
              <a:t>Temperature</a:t>
            </a:r>
            <a:r>
              <a:rPr lang="en-US" sz="2800" dirty="0">
                <a:solidFill>
                  <a:srgbClr val="002060"/>
                </a:solidFill>
              </a:rPr>
              <a:t> measures how </a:t>
            </a:r>
            <a:r>
              <a:rPr lang="en-US" sz="2800" b="1" dirty="0">
                <a:solidFill>
                  <a:srgbClr val="002060"/>
                </a:solidFill>
              </a:rPr>
              <a:t>hot or cold water is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2060"/>
                </a:solidFill>
              </a:rPr>
              <a:t>It affects </a:t>
            </a:r>
            <a:r>
              <a:rPr lang="en-US" sz="2800" b="1" dirty="0">
                <a:solidFill>
                  <a:srgbClr val="002060"/>
                </a:solidFill>
              </a:rPr>
              <a:t>water quality and aquatic life health</a:t>
            </a:r>
            <a:r>
              <a:rPr lang="en-US" sz="2800" dirty="0">
                <a:solidFill>
                  <a:srgbClr val="002060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2060"/>
                </a:solidFill>
              </a:rPr>
              <a:t>It is measured in </a:t>
            </a:r>
            <a:r>
              <a:rPr lang="en-US" sz="2800" b="1" dirty="0">
                <a:solidFill>
                  <a:srgbClr val="002060"/>
                </a:solidFill>
              </a:rPr>
              <a:t>°C</a:t>
            </a:r>
            <a:r>
              <a:rPr lang="en-US" sz="2800" dirty="0">
                <a:solidFill>
                  <a:srgbClr val="002060"/>
                </a:solidFill>
              </a:rPr>
              <a:t> using a </a:t>
            </a:r>
            <a:r>
              <a:rPr lang="en-US" sz="2800" b="1" dirty="0">
                <a:solidFill>
                  <a:srgbClr val="002060"/>
                </a:solidFill>
              </a:rPr>
              <a:t>temperature sensor</a:t>
            </a:r>
            <a:r>
              <a:rPr lang="en-US" sz="2800" dirty="0">
                <a:solidFill>
                  <a:srgbClr val="002060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002060"/>
                </a:solidFill>
              </a:rPr>
              <a:t>Sudden temperature changes can </a:t>
            </a:r>
            <a:r>
              <a:rPr lang="en-US" sz="2800" b="1" dirty="0">
                <a:solidFill>
                  <a:srgbClr val="002060"/>
                </a:solidFill>
              </a:rPr>
              <a:t>indicate contamination or system faults</a:t>
            </a:r>
            <a:r>
              <a:rPr lang="en-US" sz="2800" dirty="0">
                <a:solidFill>
                  <a:srgbClr val="002060"/>
                </a:solidFill>
              </a:rPr>
              <a:t>.</a:t>
            </a:r>
          </a:p>
          <a:p>
            <a:endParaRPr lang="en-US" dirty="0">
              <a:pattFill prst="pct20">
                <a:fgClr>
                  <a:schemeClr val="accent1"/>
                </a:fgClr>
                <a:bgClr>
                  <a:schemeClr val="bg1"/>
                </a:bgClr>
              </a:pattFill>
            </a:endParaRPr>
          </a:p>
        </p:txBody>
      </p:sp>
    </p:spTree>
    <p:extLst>
      <p:ext uri="{BB962C8B-B14F-4D97-AF65-F5344CB8AC3E}">
        <p14:creationId xmlns:p14="http://schemas.microsoft.com/office/powerpoint/2010/main" val="429114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84F1C8-50C2-90D1-5A61-4C8D4E2E1FC0}"/>
              </a:ext>
            </a:extLst>
          </p:cNvPr>
          <p:cNvSpPr txBox="1"/>
          <p:nvPr/>
        </p:nvSpPr>
        <p:spPr>
          <a:xfrm>
            <a:off x="130629" y="2033901"/>
            <a:ext cx="5617029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ThingSpeak Channel Setup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Created a ThingSpeak account for cloud data logging.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Configured a channel with three fields: TDS, Turbidity, and Temperature.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Generated a Write API key to securely upload sensor data from ESP32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3C4769-8031-5369-E6E7-BF5687F97FA2}"/>
              </a:ext>
            </a:extLst>
          </p:cNvPr>
          <p:cNvSpPr txBox="1"/>
          <p:nvPr/>
        </p:nvSpPr>
        <p:spPr>
          <a:xfrm>
            <a:off x="3744686" y="420914"/>
            <a:ext cx="54718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blipFill>
                  <a:blip r:embed="rId3"/>
                  <a:stretch>
                    <a:fillRect/>
                  </a:stretch>
                </a:blipFill>
                <a:latin typeface="Mangal" panose="02040503050203030202" pitchFamily="18" charset="0"/>
                <a:cs typeface="Mangal" panose="02040503050203030202" pitchFamily="18" charset="0"/>
              </a:rPr>
              <a:t>IoT Platforms</a:t>
            </a:r>
            <a:endParaRPr lang="en-US" sz="6000" dirty="0">
              <a:blipFill>
                <a:blip r:embed="rId3"/>
                <a:stretch>
                  <a:fillRect/>
                </a:stretch>
              </a:blipFill>
              <a:latin typeface="Mangal" panose="02040503050203030202" pitchFamily="18" charset="0"/>
              <a:cs typeface="Mangal" panose="02040503050203030202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6D26D5-13C3-F86D-22DF-E5E4E932D4F6}"/>
              </a:ext>
            </a:extLst>
          </p:cNvPr>
          <p:cNvSpPr txBox="1"/>
          <p:nvPr/>
        </p:nvSpPr>
        <p:spPr>
          <a:xfrm>
            <a:off x="6408056" y="2033901"/>
            <a:ext cx="5617029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Bylnk Channel Setup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Created a ThingSpeak account for cloud data logging.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Configured a channel with three fields: TDS, Turbidity, and Temperature.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Generated a Write API key to securely upload sensor data from ESP32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9236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463239A7ED544C9DD359DB982DE545" ma:contentTypeVersion="5" ma:contentTypeDescription="Create a new document." ma:contentTypeScope="" ma:versionID="395b228df7f5104669120c27ec951158">
  <xsd:schema xmlns:xsd="http://www.w3.org/2001/XMLSchema" xmlns:xs="http://www.w3.org/2001/XMLSchema" xmlns:p="http://schemas.microsoft.com/office/2006/metadata/properties" xmlns:ns3="0c827d30-4c91-449e-ae3f-fa1138cf1bf0" targetNamespace="http://schemas.microsoft.com/office/2006/metadata/properties" ma:root="true" ma:fieldsID="3c53e62a696e7402f185973071d9ce45" ns3:_="">
    <xsd:import namespace="0c827d30-4c91-449e-ae3f-fa1138cf1bf0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827d30-4c91-449e-ae3f-fa1138cf1bf0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BF197D8-A54F-4899-91D2-CC9E52DDBBFF}">
  <ds:schemaRefs>
    <ds:schemaRef ds:uri="http://purl.org/dc/dcmitype/"/>
    <ds:schemaRef ds:uri="http://www.w3.org/XML/1998/namespace"/>
    <ds:schemaRef ds:uri="http://schemas.microsoft.com/office/2006/metadata/properties"/>
    <ds:schemaRef ds:uri="http://purl.org/dc/terms/"/>
    <ds:schemaRef ds:uri="http://purl.org/dc/elements/1.1/"/>
    <ds:schemaRef ds:uri="http://schemas.microsoft.com/office/2006/documentManagement/types"/>
    <ds:schemaRef ds:uri="0c827d30-4c91-449e-ae3f-fa1138cf1bf0"/>
    <ds:schemaRef ds:uri="http://schemas.openxmlformats.org/package/2006/metadata/core-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9D53BB7-6F1B-4C01-B3CB-2792374FD4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c827d30-4c91-449e-ae3f-fa1138cf1b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F779A5A-9EF8-4D4A-BDE4-1A4DA00997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617</TotalTime>
  <Words>301</Words>
  <Application>Microsoft Office PowerPoint</Application>
  <PresentationFormat>Widescreen</PresentationFormat>
  <Paragraphs>41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Mangal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23-NTU-CS-FL-1083</dc:creator>
  <cp:lastModifiedBy>23-NTU-CS-FL-1083</cp:lastModifiedBy>
  <cp:revision>10</cp:revision>
  <dcterms:created xsi:type="dcterms:W3CDTF">2025-12-16T06:16:00Z</dcterms:created>
  <dcterms:modified xsi:type="dcterms:W3CDTF">2025-12-19T13:41:53Z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0x010100AD463239A7ED544C9DD359DB982DE545</vt:lpwstr>
  </property>
</Properties>
</file>

<file path=docProps/thumbnail.jpeg>
</file>